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4"/>
  </p:notesMasterIdLst>
  <p:handoutMasterIdLst>
    <p:handoutMasterId r:id="rId45"/>
  </p:handoutMasterIdLst>
  <p:sldIdLst>
    <p:sldId id="256" r:id="rId2"/>
    <p:sldId id="261" r:id="rId3"/>
    <p:sldId id="262" r:id="rId4"/>
    <p:sldId id="300" r:id="rId5"/>
    <p:sldId id="561" r:id="rId6"/>
    <p:sldId id="562" r:id="rId7"/>
    <p:sldId id="552" r:id="rId8"/>
    <p:sldId id="549" r:id="rId9"/>
    <p:sldId id="496" r:id="rId10"/>
    <p:sldId id="541" r:id="rId11"/>
    <p:sldId id="550" r:id="rId12"/>
    <p:sldId id="494" r:id="rId13"/>
    <p:sldId id="495" r:id="rId14"/>
    <p:sldId id="540" r:id="rId15"/>
    <p:sldId id="544" r:id="rId16"/>
    <p:sldId id="546" r:id="rId17"/>
    <p:sldId id="551" r:id="rId18"/>
    <p:sldId id="553" r:id="rId19"/>
    <p:sldId id="498" r:id="rId20"/>
    <p:sldId id="542" r:id="rId21"/>
    <p:sldId id="499" r:id="rId22"/>
    <p:sldId id="543" r:id="rId23"/>
    <p:sldId id="548" r:id="rId24"/>
    <p:sldId id="554" r:id="rId25"/>
    <p:sldId id="439" r:id="rId26"/>
    <p:sldId id="303" r:id="rId27"/>
    <p:sldId id="504" r:id="rId28"/>
    <p:sldId id="509" r:id="rId29"/>
    <p:sldId id="513" r:id="rId30"/>
    <p:sldId id="555" r:id="rId31"/>
    <p:sldId id="558" r:id="rId32"/>
    <p:sldId id="490" r:id="rId33"/>
    <p:sldId id="559" r:id="rId34"/>
    <p:sldId id="531" r:id="rId35"/>
    <p:sldId id="532" r:id="rId36"/>
    <p:sldId id="560" r:id="rId37"/>
    <p:sldId id="536" r:id="rId38"/>
    <p:sldId id="533" r:id="rId39"/>
    <p:sldId id="539" r:id="rId40"/>
    <p:sldId id="547" r:id="rId41"/>
    <p:sldId id="556" r:id="rId42"/>
    <p:sldId id="545" r:id="rId43"/>
  </p:sldIdLst>
  <p:sldSz cx="9144000" cy="6858000" type="screen4x3"/>
  <p:notesSz cx="6985000" cy="9283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42FF"/>
    <a:srgbClr val="2FFD48"/>
    <a:srgbClr val="FF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18" autoAdjust="0"/>
    <p:restoredTop sz="94770" autoAdjust="0"/>
  </p:normalViewPr>
  <p:slideViewPr>
    <p:cSldViewPr snapToGrid="0">
      <p:cViewPr varScale="1">
        <p:scale>
          <a:sx n="185" d="100"/>
          <a:sy n="185" d="100"/>
        </p:scale>
        <p:origin x="157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550" y="0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/>
          <a:lstStyle>
            <a:lvl1pPr algn="r">
              <a:defRPr sz="1300"/>
            </a:lvl1pPr>
          </a:lstStyle>
          <a:p>
            <a:fld id="{35A19A40-5794-42D7-A8C1-FD8D27329612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7904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550" y="8817904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 anchor="b"/>
          <a:lstStyle>
            <a:lvl1pPr algn="r">
              <a:defRPr sz="1300"/>
            </a:lvl1pPr>
          </a:lstStyle>
          <a:p>
            <a:fld id="{566B1E46-CC90-46CF-B6C0-75ECCA93DF0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tiff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jpg>
</file>

<file path=ppt/media/image30.jpeg>
</file>

<file path=ppt/media/image31.jpeg>
</file>

<file path=ppt/media/image32.jpeg>
</file>

<file path=ppt/media/image36.jpeg>
</file>

<file path=ppt/media/image38.jpeg>
</file>

<file path=ppt/media/image39.png>
</file>

<file path=ppt/media/image4.jp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/>
          <a:lstStyle>
            <a:lvl1pPr algn="r">
              <a:defRPr sz="1300"/>
            </a:lvl1pPr>
          </a:lstStyle>
          <a:p>
            <a:fld id="{FB2B4F8D-E2F4-42CA-8651-28BAC1C5BA2D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9" tIns="46480" rIns="92959" bIns="4648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9" tIns="46480" rIns="92959" bIns="4648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3" cy="464185"/>
          </a:xfrm>
          <a:prstGeom prst="rect">
            <a:avLst/>
          </a:prstGeom>
        </p:spPr>
        <p:txBody>
          <a:bodyPr vert="horz" lIns="92959" tIns="46480" rIns="92959" bIns="46480" rtlCol="0" anchor="b"/>
          <a:lstStyle>
            <a:lvl1pPr algn="r">
              <a:defRPr sz="1300"/>
            </a:lvl1pPr>
          </a:lstStyle>
          <a:p>
            <a:fld id="{96759E3F-EA80-4531-B0A8-9F905CE4C67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forms the</a:t>
            </a:r>
            <a:r>
              <a:rPr lang="en-US" baseline="0" dirty="0"/>
              <a:t> basis for many molecular biology techniques, which make a large number of assays possible for DNA and RNA that are not possible for e.g. proteins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759E3F-EA80-4531-B0A8-9F905CE4C67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07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1990, Congress established funding for the Human Genome Project and set a target completion date of 2005. Although estimates suggested that the project would cost a total of </a:t>
            </a:r>
            <a:r>
              <a:rPr lang="en-US" b="1" dirty="0"/>
              <a:t>$3 billion</a:t>
            </a:r>
            <a:r>
              <a:rPr lang="en-US" dirty="0"/>
              <a:t> over this period, the project ended up costing less than expected, about </a:t>
            </a:r>
            <a:r>
              <a:rPr lang="en-US" b="1" dirty="0"/>
              <a:t>$2.7 billion</a:t>
            </a:r>
            <a:r>
              <a:rPr lang="en-US" dirty="0"/>
              <a:t> in FY </a:t>
            </a:r>
            <a:r>
              <a:rPr lang="en-US" b="1" dirty="0"/>
              <a:t>1991 dollars</a:t>
            </a:r>
            <a:r>
              <a:rPr lang="en-US" dirty="0"/>
              <a:t>. https://</a:t>
            </a:r>
            <a:r>
              <a:rPr lang="en-US" dirty="0" err="1"/>
              <a:t>www.genome.gov</a:t>
            </a:r>
            <a:r>
              <a:rPr lang="en-US" dirty="0"/>
              <a:t>/11006943/human-genome-project-completion-frequently-asked-questions/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759E3F-EA80-4531-B0A8-9F905CE4C67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59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1575" y="696913"/>
            <a:ext cx="4641850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took an intermediate</a:t>
            </a:r>
            <a:r>
              <a:rPr lang="en-US" baseline="0" dirty="0"/>
              <a:t> strategy between bulk RNA-</a:t>
            </a:r>
            <a:r>
              <a:rPr lang="en-US" baseline="0" dirty="0" err="1"/>
              <a:t>seq</a:t>
            </a:r>
            <a:r>
              <a:rPr lang="en-US" baseline="0" dirty="0"/>
              <a:t> and single-cell RNA-seq. Latter is not yet affordable for many samples.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759E3F-EA80-4531-B0A8-9F905CE4C67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377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</a:t>
            </a:r>
            <a:r>
              <a:rPr lang="en-US" baseline="0" dirty="0"/>
              <a:t> </a:t>
            </a:r>
            <a:r>
              <a:rPr lang="en-US" baseline="0"/>
              <a:t>is which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F5356A-B24B-114E-9167-E5482F4AA5F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388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2453"/>
            <a:ext cx="8229600" cy="563562"/>
          </a:xfrm>
        </p:spPr>
        <p:txBody>
          <a:bodyPr/>
          <a:lstStyle>
            <a:lvl1pPr>
              <a:defRPr>
                <a:solidFill>
                  <a:srgbClr val="FFFF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37954"/>
            <a:ext cx="8229600" cy="5488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178"/>
            <a:ext cx="8229600" cy="563562"/>
          </a:xfrm>
        </p:spPr>
        <p:txBody>
          <a:bodyPr/>
          <a:lstStyle>
            <a:lvl1pPr>
              <a:defRPr baseline="0">
                <a:solidFill>
                  <a:srgbClr val="FFFF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32BA-4C2C-4609-8C8E-7BC8804A0677}" type="datetimeFigureOut">
              <a:rPr lang="en-US" smtClean="0"/>
              <a:pPr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8229600" cy="513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9432BA-4C2C-4609-8C8E-7BC8804A0677}" type="datetimeFigureOut">
              <a:rPr lang="en-US" smtClean="0"/>
              <a:pPr/>
              <a:t>6/22/19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A460D-A443-4870-AAC3-0FE1CA395AB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5297" name="Picture 1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" y="6610350"/>
            <a:ext cx="1514475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image" Target="../media/image27.jpeg"/><Relationship Id="rId7" Type="http://schemas.openxmlformats.org/officeDocument/2006/relationships/image" Target="../media/image3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uematterconsulting.com/precision-medicine-part-i-molecular-testing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12559"/>
            <a:ext cx="7772400" cy="1470025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Working with genomics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4673" y="5577666"/>
            <a:ext cx="8635041" cy="140179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Andrew Gentles </a:t>
            </a:r>
          </a:p>
          <a:p>
            <a:r>
              <a:rPr lang="en-US" sz="2800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Medicine (BMIR) and Biomedical Data Sciences</a:t>
            </a:r>
          </a:p>
          <a:p>
            <a:endParaRPr lang="en-US" sz="2000" dirty="0">
              <a:solidFill>
                <a:srgbClr val="FFFF00"/>
              </a:solidFill>
            </a:endParaRPr>
          </a:p>
          <a:p>
            <a:endParaRPr lang="en-US" sz="18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DNA and RNA complementarity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273565" y="3964802"/>
            <a:ext cx="136671" cy="24822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pic>
        <p:nvPicPr>
          <p:cNvPr id="211970" name="Picture 2" descr="https://upload.wikimedia.org/wikipedia/commons/thumb/e/e4/DNA_chemical_structure.svg/1500px-DNA_chemical_structure.svg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84248" y="684848"/>
            <a:ext cx="5285232" cy="617315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72247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tp://www.ubooks.pub/Books/B0/E14R1414/MAIN/images/image0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4293" y="214565"/>
            <a:ext cx="8495413" cy="636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6495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" y="23178"/>
            <a:ext cx="9061704" cy="563562"/>
          </a:xfrm>
        </p:spPr>
        <p:txBody>
          <a:bodyPr>
            <a:normAutofit fontScale="90000"/>
          </a:bodyPr>
          <a:lstStyle/>
          <a:p>
            <a:r>
              <a:rPr lang="en-US" dirty="0"/>
              <a:t>We can assess activity of thousands </a:t>
            </a:r>
            <a:r>
              <a:rPr lang="en-US"/>
              <a:t>of genes in a sample</a:t>
            </a:r>
          </a:p>
        </p:txBody>
      </p:sp>
      <p:pic>
        <p:nvPicPr>
          <p:cNvPr id="1026" name="Picture 2" descr="ttp://cs.wellesley.edu/~btjaden/CORE/oligo_arra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5336" y="1929384"/>
            <a:ext cx="7786421" cy="4407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ge result for affy chip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37801"/>
            <a:ext cx="2414016" cy="1448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935224" y="6437376"/>
            <a:ext cx="578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learn.genetics.utah.edu</a:t>
            </a:r>
            <a:r>
              <a:rPr lang="en-US" dirty="0"/>
              <a:t>/content/labs/microarray/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443984" y="1038839"/>
            <a:ext cx="4279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If a gene </a:t>
            </a:r>
            <a:r>
              <a:rPr lang="en-US"/>
              <a:t>is expressed, it will bind to its complementary probe on the array</a:t>
            </a:r>
          </a:p>
        </p:txBody>
      </p:sp>
    </p:spTree>
    <p:extLst>
      <p:ext uri="{BB962C8B-B14F-4D97-AF65-F5344CB8AC3E}">
        <p14:creationId xmlns:p14="http://schemas.microsoft.com/office/powerpoint/2010/main" val="669929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Next generation sequencing</a:t>
            </a:r>
          </a:p>
        </p:txBody>
      </p:sp>
      <p:pic>
        <p:nvPicPr>
          <p:cNvPr id="212994" name="Picture 2" descr="ttps://upload.wikimedia.org/wikipedia/commons/9/97/Journal.pcbi.1004393.g002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731523"/>
            <a:ext cx="9144000" cy="5313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05072" y="6464808"/>
            <a:ext cx="4910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/wiki/RNA-</a:t>
            </a:r>
            <a:r>
              <a:rPr lang="en-US" dirty="0" err="1"/>
              <a:t>Seq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15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tps://www.genome.gov/images/content/costpergenome2015_4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686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4587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566" y="753990"/>
            <a:ext cx="8357191" cy="59060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3" name="Rectangle 2"/>
          <p:cNvSpPr/>
          <p:nvPr/>
        </p:nvSpPr>
        <p:spPr>
          <a:xfrm>
            <a:off x="2753833" y="946298"/>
            <a:ext cx="3274827" cy="2764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01749" y="180753"/>
            <a:ext cx="7368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Growth of gene expression omnibus at NCBI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46565" y="934745"/>
            <a:ext cx="47102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https://</a:t>
            </a:r>
            <a:r>
              <a:rPr lang="en-US" sz="1100" dirty="0" err="1">
                <a:solidFill>
                  <a:schemeClr val="bg1"/>
                </a:solidFill>
              </a:rPr>
              <a:t>plot.ly</a:t>
            </a:r>
            <a:r>
              <a:rPr lang="en-US" sz="1100" dirty="0">
                <a:solidFill>
                  <a:schemeClr val="bg1"/>
                </a:solidFill>
              </a:rPr>
              <a:t>/~</a:t>
            </a:r>
            <a:r>
              <a:rPr lang="en-US" sz="1100" dirty="0" err="1">
                <a:solidFill>
                  <a:schemeClr val="bg1"/>
                </a:solidFill>
              </a:rPr>
              <a:t>sambucas</a:t>
            </a:r>
            <a:r>
              <a:rPr lang="en-US" sz="1100" dirty="0">
                <a:solidFill>
                  <a:schemeClr val="bg1"/>
                </a:solidFill>
              </a:rPr>
              <a:t>/34/the-growth-of-the-gene-expression-omnibus/</a:t>
            </a:r>
          </a:p>
        </p:txBody>
      </p:sp>
    </p:spTree>
    <p:extLst>
      <p:ext uri="{BB962C8B-B14F-4D97-AF65-F5344CB8AC3E}">
        <p14:creationId xmlns:p14="http://schemas.microsoft.com/office/powerpoint/2010/main" val="287005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 database growt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7320" y="808075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Sequence data are accumulating rapidly</a:t>
            </a:r>
          </a:p>
        </p:txBody>
      </p:sp>
    </p:spTree>
    <p:extLst>
      <p:ext uri="{BB962C8B-B14F-4D97-AF65-F5344CB8AC3E}">
        <p14:creationId xmlns:p14="http://schemas.microsoft.com/office/powerpoint/2010/main" val="1538635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Raw data </a:t>
            </a:r>
            <a:r>
              <a:rPr lang="mr-IN" dirty="0"/>
              <a:t>–</a:t>
            </a:r>
            <a:r>
              <a:rPr lang="en-US" dirty="0"/>
              <a:t> ballpark sizes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25478"/>
              </p:ext>
            </p:extLst>
          </p:nvPr>
        </p:nvGraphicFramePr>
        <p:xfrm>
          <a:off x="622005" y="1318437"/>
          <a:ext cx="7899990" cy="43986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7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24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1898">
                <a:tc>
                  <a:txBody>
                    <a:bodyPr/>
                    <a:lstStyle/>
                    <a:p>
                      <a:r>
                        <a:rPr lang="en-US" sz="2400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Typical size ~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066">
                <a:tc>
                  <a:txBody>
                    <a:bodyPr/>
                    <a:lstStyle/>
                    <a:p>
                      <a:r>
                        <a:rPr lang="en-US" sz="2400" dirty="0"/>
                        <a:t>DNA microarray (</a:t>
                      </a:r>
                      <a:r>
                        <a:rPr lang="en-US" sz="2400" dirty="0" err="1"/>
                        <a:t>Affymetrix</a:t>
                      </a:r>
                      <a:r>
                        <a:rPr lang="en-US" sz="2400" dirty="0"/>
                        <a:t> cell file)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 Mb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3066">
                <a:tc>
                  <a:txBody>
                    <a:bodyPr/>
                    <a:lstStyle/>
                    <a:p>
                      <a:r>
                        <a:rPr lang="en-US" sz="2400" dirty="0"/>
                        <a:t>TCGA histology slide scan (SVS)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300 Mb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3066">
                <a:tc>
                  <a:txBody>
                    <a:bodyPr/>
                    <a:lstStyle/>
                    <a:p>
                      <a:r>
                        <a:rPr lang="en-US" sz="2400" dirty="0"/>
                        <a:t>Exome sequence </a:t>
                      </a:r>
                      <a:r>
                        <a:rPr lang="en-US" sz="2400" dirty="0" err="1"/>
                        <a:t>fastq</a:t>
                      </a:r>
                      <a:r>
                        <a:rPr lang="en-US" sz="2400" dirty="0"/>
                        <a:t> (100X)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 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3066">
                <a:tc>
                  <a:txBody>
                    <a:bodyPr/>
                    <a:lstStyle/>
                    <a:p>
                      <a:r>
                        <a:rPr lang="en-US" sz="2400" dirty="0"/>
                        <a:t>Single RNA-</a:t>
                      </a:r>
                      <a:r>
                        <a:rPr lang="en-US" sz="2400" dirty="0" err="1"/>
                        <a:t>seq</a:t>
                      </a:r>
                      <a:r>
                        <a:rPr lang="en-US" sz="2400" dirty="0"/>
                        <a:t> experiment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 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3066">
                <a:tc>
                  <a:txBody>
                    <a:bodyPr/>
                    <a:lstStyle/>
                    <a:p>
                      <a:r>
                        <a:rPr lang="en-US" sz="2400" dirty="0"/>
                        <a:t>Single whole genome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600 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63066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3066">
                <a:tc>
                  <a:txBody>
                    <a:bodyPr/>
                    <a:lstStyle/>
                    <a:p>
                      <a:r>
                        <a:rPr lang="en-US" sz="2400" dirty="0"/>
                        <a:t>Complete TCGA dataset</a:t>
                      </a:r>
                      <a:r>
                        <a:rPr lang="en-US" sz="2400" baseline="0" dirty="0"/>
                        <a:t> (11,000  tumors)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 </a:t>
                      </a:r>
                      <a:r>
                        <a:rPr lang="en-US" sz="2400" dirty="0" err="1"/>
                        <a:t>Pb</a:t>
                      </a:r>
                      <a:r>
                        <a:rPr lang="en-US" sz="2400" dirty="0"/>
                        <a:t> (50,000 Tb)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161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5B2BB-115C-354F-A5D2-3EDE03FD5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6905D-4ACC-2F41-859F-4E8CC48BD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Sequencing is cheap(</a:t>
            </a:r>
            <a:r>
              <a:rPr lang="en-US" dirty="0" err="1"/>
              <a:t>ish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What about the analysis ?</a:t>
            </a:r>
          </a:p>
          <a:p>
            <a:pPr lvl="1"/>
            <a:r>
              <a:rPr lang="en-US" dirty="0"/>
              <a:t>Storage</a:t>
            </a:r>
          </a:p>
          <a:p>
            <a:pPr lvl="1"/>
            <a:r>
              <a:rPr lang="en-US" dirty="0"/>
              <a:t>Compute costs</a:t>
            </a:r>
          </a:p>
          <a:p>
            <a:pPr lvl="1"/>
            <a:r>
              <a:rPr lang="en-US" dirty="0"/>
              <a:t>Interpretation</a:t>
            </a:r>
          </a:p>
        </p:txBody>
      </p:sp>
    </p:spTree>
    <p:extLst>
      <p:ext uri="{BB962C8B-B14F-4D97-AF65-F5344CB8AC3E}">
        <p14:creationId xmlns:p14="http://schemas.microsoft.com/office/powerpoint/2010/main" val="924333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Endpoint is moderately large scale data</a:t>
            </a:r>
          </a:p>
        </p:txBody>
      </p:sp>
      <p:pic>
        <p:nvPicPr>
          <p:cNvPr id="215044" name="Picture 4" descr="ttp://homer.ucsd.edu/homer/basicTutorial/cluster.inputEx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9728" y="713364"/>
            <a:ext cx="52578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042" name="Picture 2" descr="mage result for gene expression dat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95346" y="813948"/>
            <a:ext cx="5089017" cy="598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20040" y="3895344"/>
            <a:ext cx="32369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10-1000’s columns (samples)</a:t>
            </a:r>
          </a:p>
          <a:p>
            <a:endParaRPr lang="en-US" dirty="0"/>
          </a:p>
          <a:p>
            <a:r>
              <a:rPr lang="en-US" dirty="0"/>
              <a:t>10,000’s-100,000’s rows (genes, transcripts)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64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2176" y="1435100"/>
            <a:ext cx="9091823" cy="376043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534318" y="219225"/>
            <a:ext cx="608774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How do tumors</a:t>
            </a:r>
            <a:r>
              <a:rPr sz="4000" spc="-50" dirty="0"/>
              <a:t> </a:t>
            </a:r>
            <a:r>
              <a:rPr sz="4000" spc="-10" dirty="0"/>
              <a:t>develop?</a:t>
            </a: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2936573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Network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4254623" cy="5737225"/>
          </a:xfrm>
        </p:spPr>
        <p:txBody>
          <a:bodyPr/>
          <a:lstStyle/>
          <a:p>
            <a:r>
              <a:rPr lang="en-US" dirty="0"/>
              <a:t>Protein-protein</a:t>
            </a:r>
          </a:p>
          <a:p>
            <a:r>
              <a:rPr lang="en-US" dirty="0"/>
              <a:t>Protein-DNA</a:t>
            </a:r>
          </a:p>
          <a:p>
            <a:r>
              <a:rPr lang="en-US" dirty="0" err="1"/>
              <a:t>miRNA</a:t>
            </a:r>
            <a:r>
              <a:rPr lang="en-US" dirty="0"/>
              <a:t>-RNA</a:t>
            </a:r>
          </a:p>
          <a:p>
            <a:r>
              <a:rPr lang="en-US" dirty="0"/>
              <a:t>Transcriptional (expression) networks</a:t>
            </a:r>
          </a:p>
          <a:p>
            <a:r>
              <a:rPr lang="en-US" dirty="0"/>
              <a:t>Signaling networks</a:t>
            </a:r>
          </a:p>
        </p:txBody>
      </p:sp>
      <p:pic>
        <p:nvPicPr>
          <p:cNvPr id="121241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99164" y="2494625"/>
            <a:ext cx="4610780" cy="3813930"/>
          </a:xfrm>
          <a:prstGeom prst="rect">
            <a:avLst/>
          </a:prstGeom>
          <a:noFill/>
          <a:ln w="28575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</p:pic>
      <p:sp>
        <p:nvSpPr>
          <p:cNvPr id="6" name="TextBox 5"/>
          <p:cNvSpPr txBox="1"/>
          <p:nvPr/>
        </p:nvSpPr>
        <p:spPr>
          <a:xfrm>
            <a:off x="2035322" y="6356413"/>
            <a:ext cx="8194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1800" dirty="0">
                <a:solidFill>
                  <a:srgbClr val="FF0000"/>
                </a:solidFill>
              </a:rPr>
              <a:t> Sachs et al. http://www.sciencemag.org/content/308/5721/523.full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385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 regulatory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6068" name="Picture 4" descr="ttps://www.spandidos-publications.com/article_images/mmr/11/5/MMR-11-05-3729-g00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97280" y="579391"/>
            <a:ext cx="6867144" cy="5546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25880" y="6300216"/>
            <a:ext cx="6995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They are a “flowchart” of interactions, not a detailed model</a:t>
            </a:r>
          </a:p>
        </p:txBody>
      </p:sp>
    </p:spTree>
    <p:extLst>
      <p:ext uri="{BB962C8B-B14F-4D97-AF65-F5344CB8AC3E}">
        <p14:creationId xmlns:p14="http://schemas.microsoft.com/office/powerpoint/2010/main" val="272337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0130" name="Picture 2" descr="http://www.blog.republicofmath.com/wp-content/uploads/2010/09/human_interactom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2177" y="0"/>
            <a:ext cx="5715000" cy="4581525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5788241" y="479394"/>
            <a:ext cx="3107184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Hard to interpret!</a:t>
            </a:r>
          </a:p>
        </p:txBody>
      </p:sp>
      <p:pic>
        <p:nvPicPr>
          <p:cNvPr id="120013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0" y="3657600"/>
            <a:ext cx="5334000" cy="3200400"/>
          </a:xfrm>
          <a:prstGeom prst="rect">
            <a:avLst/>
          </a:prstGeom>
          <a:noFill/>
          <a:ln w="28575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17923650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Transcriptional regulatory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Imperfect but powerful representation of the system</a:t>
            </a:r>
          </a:p>
          <a:p>
            <a:r>
              <a:rPr lang="en-US" sz="2800" dirty="0"/>
              <a:t>Example: Glioblastoma subtypes</a:t>
            </a:r>
          </a:p>
          <a:p>
            <a:pPr lvl="1"/>
            <a:r>
              <a:rPr lang="en-US" sz="2400" dirty="0"/>
              <a:t>Hairball -&gt; targets of transcription factors -&gt; which are  differentially expressed between GBM types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9135" y="2611936"/>
            <a:ext cx="5645888" cy="41679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9135" y="2611936"/>
            <a:ext cx="2541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Carro</a:t>
            </a:r>
            <a:r>
              <a:rPr lang="en-US" dirty="0">
                <a:solidFill>
                  <a:schemeClr val="bg1"/>
                </a:solidFill>
              </a:rPr>
              <a:t> et al. Nature 2009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7078" y="5252695"/>
            <a:ext cx="25411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Actual </a:t>
            </a:r>
            <a:r>
              <a:rPr lang="en-US" sz="2400" u="sng" dirty="0"/>
              <a:t>causality</a:t>
            </a:r>
            <a:r>
              <a:rPr lang="en-US" sz="2400" dirty="0"/>
              <a:t> is hard from observational data</a:t>
            </a:r>
          </a:p>
        </p:txBody>
      </p:sp>
    </p:spTree>
    <p:extLst>
      <p:ext uri="{BB962C8B-B14F-4D97-AF65-F5344CB8AC3E}">
        <p14:creationId xmlns:p14="http://schemas.microsoft.com/office/powerpoint/2010/main" val="733183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F9497-9D03-7144-ABBF-E2BBA1048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85BC4-DF35-0643-A5BF-3D3BEE407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these networks compare in size to ones in the physical world </a:t>
            </a:r>
          </a:p>
          <a:p>
            <a:pPr lvl="1"/>
            <a:r>
              <a:rPr lang="en-US" dirty="0"/>
              <a:t>E.g. electrical system, telecommunications</a:t>
            </a:r>
          </a:p>
          <a:p>
            <a:pPr lvl="1"/>
            <a:endParaRPr lang="en-US" dirty="0"/>
          </a:p>
          <a:p>
            <a:r>
              <a:rPr lang="en-US" dirty="0"/>
              <a:t>What sort of qualitative differences are there?</a:t>
            </a:r>
          </a:p>
          <a:p>
            <a:endParaRPr lang="en-US" dirty="0"/>
          </a:p>
          <a:p>
            <a:r>
              <a:rPr lang="en-US" dirty="0"/>
              <a:t>Do cats or dogs produce worse hairballs?</a:t>
            </a:r>
          </a:p>
        </p:txBody>
      </p:sp>
    </p:spTree>
    <p:extLst>
      <p:ext uri="{BB962C8B-B14F-4D97-AF65-F5344CB8AC3E}">
        <p14:creationId xmlns:p14="http://schemas.microsoft.com/office/powerpoint/2010/main" val="1562956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Associating survival with expression levels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473005"/>
            <a:ext cx="76767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FF0000"/>
                </a:solidFill>
              </a:rPr>
              <a:t>Extra detail:</a:t>
            </a:r>
          </a:p>
          <a:p>
            <a:pPr algn="ctr"/>
            <a:r>
              <a:rPr lang="en-US" sz="2400" i="1" dirty="0"/>
              <a:t>H(</a:t>
            </a:r>
            <a:r>
              <a:rPr lang="en-US" sz="2400" i="1" dirty="0" err="1"/>
              <a:t>t,x</a:t>
            </a:r>
            <a:r>
              <a:rPr lang="en-US" sz="2400" i="1" baseline="-25000" dirty="0" err="1"/>
              <a:t>i</a:t>
            </a:r>
            <a:r>
              <a:rPr lang="en-US" sz="2400" i="1" dirty="0"/>
              <a:t>) = h</a:t>
            </a:r>
            <a:r>
              <a:rPr lang="en-US" sz="2400" i="1" baseline="-25000" dirty="0"/>
              <a:t>0</a:t>
            </a:r>
            <a:r>
              <a:rPr lang="en-US" sz="2400" i="1" dirty="0"/>
              <a:t>(t) x </a:t>
            </a:r>
            <a:r>
              <a:rPr lang="en-US" sz="2400" i="1" dirty="0" err="1"/>
              <a:t>exp</a:t>
            </a:r>
            <a:r>
              <a:rPr lang="en-US" sz="2400" i="1" dirty="0"/>
              <a:t>{</a:t>
            </a:r>
            <a:r>
              <a:rPr lang="en-US" sz="2400" i="1" dirty="0" err="1"/>
              <a:t>b</a:t>
            </a:r>
            <a:r>
              <a:rPr lang="en-US" sz="2400" i="1" baseline="-25000" dirty="0" err="1"/>
              <a:t>i</a:t>
            </a:r>
            <a:r>
              <a:rPr lang="en-US" sz="2400" i="1" dirty="0" err="1"/>
              <a:t>x</a:t>
            </a:r>
            <a:r>
              <a:rPr lang="en-US" sz="2400" i="1" baseline="-25000" dirty="0" err="1"/>
              <a:t>i</a:t>
            </a:r>
            <a:r>
              <a:rPr lang="en-US" sz="2400" i="1" dirty="0"/>
              <a:t>}</a:t>
            </a:r>
          </a:p>
          <a:p>
            <a:pPr algn="ctr"/>
            <a:r>
              <a:rPr lang="en-US" sz="2400" i="1" dirty="0"/>
              <a:t>X</a:t>
            </a:r>
            <a:r>
              <a:rPr lang="en-US" sz="2400" i="1" baseline="-25000" dirty="0"/>
              <a:t>i</a:t>
            </a:r>
            <a:r>
              <a:rPr lang="en-US" sz="2400" dirty="0"/>
              <a:t> = expression of gene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at sample collection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157387"/>
              </p:ext>
            </p:extLst>
          </p:nvPr>
        </p:nvGraphicFramePr>
        <p:xfrm>
          <a:off x="864783" y="861858"/>
          <a:ext cx="7492409" cy="1706880"/>
        </p:xfrm>
        <a:graphic>
          <a:graphicData uri="http://schemas.openxmlformats.org/drawingml/2006/table">
            <a:tbl>
              <a:tblPr/>
              <a:tblGrid>
                <a:gridCol w="872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2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2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2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2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42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2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425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2215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8361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Variable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Patient1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Patient2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Patient4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Patient5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Patient6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Patient7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…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361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Time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12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3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8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35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14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22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…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361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Status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1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1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1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0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0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1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…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361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Gene1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1.45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0.15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-0.59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-1.88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-0.83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-0.26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…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361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Gene2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0.94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-0.35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2.66</a:t>
                      </a:r>
                      <a:endParaRPr lang="en-US" sz="1600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-0.23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2.09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-0.13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…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361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Gene3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0.91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-0.32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-0.82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-0.35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0.86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0.32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…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361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latin typeface="Calibri"/>
                          <a:ea typeface="Times New Roman"/>
                          <a:cs typeface="Calibri"/>
                        </a:rPr>
                        <a:t>…</a:t>
                      </a:r>
                      <a:endParaRPr lang="en-US"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rgbClr val="FFFFFF"/>
                        </a:solidFill>
                        <a:latin typeface="Calibri"/>
                        <a:cs typeface="Times New Roman"/>
                      </a:endParaRPr>
                    </a:p>
                  </a:txBody>
                  <a:tcPr marL="66101" marR="66101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FFFFFF"/>
                        </a:solidFill>
                        <a:latin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FFFFFF"/>
                        </a:solidFill>
                        <a:latin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rgbClr val="FFFFFF"/>
                        </a:solidFill>
                        <a:latin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rgbClr val="FFFFFF"/>
                        </a:solidFill>
                        <a:latin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rgbClr val="FFFFFF"/>
                        </a:solidFill>
                        <a:latin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rgbClr val="FFFFFF"/>
                        </a:solidFill>
                        <a:latin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FFFFFF"/>
                        </a:solidFill>
                        <a:latin typeface="Calibri"/>
                        <a:cs typeface="Times New Roman"/>
                      </a:endParaRPr>
                    </a:p>
                  </a:txBody>
                  <a:tcPr marL="66101" marR="6610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7200" y="3160377"/>
            <a:ext cx="69899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 could look at a fixed time e.g. alive/dead at 5 years </a:t>
            </a:r>
            <a:r>
              <a:rPr lang="mr-IN" sz="2000" dirty="0"/>
              <a:t>–</a:t>
            </a:r>
            <a:r>
              <a:rPr lang="en-US" sz="2000" dirty="0"/>
              <a:t> but this throws away information</a:t>
            </a:r>
          </a:p>
          <a:p>
            <a:endParaRPr lang="en-US" sz="2000" dirty="0"/>
          </a:p>
          <a:p>
            <a:r>
              <a:rPr lang="en-US" sz="2000" dirty="0"/>
              <a:t>Survival often assessed by hazard ratio </a:t>
            </a:r>
            <a:r>
              <a:rPr lang="mr-IN" sz="2000" dirty="0"/>
              <a:t>–</a:t>
            </a:r>
            <a:r>
              <a:rPr lang="en-US" sz="2000" dirty="0"/>
              <a:t> the increase in risk of an event (e.g. death) for each unit increase in some variable (e.g. age, expression level of a gene)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 expression ~ survival</a:t>
            </a:r>
          </a:p>
        </p:txBody>
      </p:sp>
      <p:sp>
        <p:nvSpPr>
          <p:cNvPr id="8" name="Rectangle 7"/>
          <p:cNvSpPr/>
          <p:nvPr/>
        </p:nvSpPr>
        <p:spPr>
          <a:xfrm>
            <a:off x="8305800" y="1066800"/>
            <a:ext cx="381000" cy="4648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67796" y="2105182"/>
            <a:ext cx="5572125" cy="245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606054" y="2714784"/>
            <a:ext cx="14088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2FFD48"/>
                </a:solidFill>
              </a:rPr>
              <a:t>Z=-2.2</a:t>
            </a:r>
          </a:p>
          <a:p>
            <a:pPr algn="ctr"/>
            <a:r>
              <a:rPr lang="en-US" sz="2400" b="1" dirty="0">
                <a:solidFill>
                  <a:srgbClr val="2FFD48"/>
                </a:solidFill>
              </a:rPr>
              <a:t>p=0.02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39001" y="3248184"/>
            <a:ext cx="15115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2525"/>
                </a:solidFill>
              </a:rPr>
              <a:t>Z=+4.5</a:t>
            </a:r>
          </a:p>
          <a:p>
            <a:pPr algn="ctr"/>
            <a:r>
              <a:rPr lang="en-US" sz="2400" b="1" dirty="0">
                <a:solidFill>
                  <a:srgbClr val="FF2525"/>
                </a:solidFill>
              </a:rPr>
              <a:t>p=4e-6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47367" y="5167423"/>
            <a:ext cx="2137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“Bad” genes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3152" y="5167423"/>
            <a:ext cx="21229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“Good” genes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Clustering of outcome matrix -&gt; biological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31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4440" y="1414465"/>
            <a:ext cx="6715125" cy="402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1226637" y="1425962"/>
            <a:ext cx="275993" cy="1672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Frame 3"/>
          <p:cNvSpPr/>
          <p:nvPr/>
        </p:nvSpPr>
        <p:spPr>
          <a:xfrm>
            <a:off x="5084380" y="2134258"/>
            <a:ext cx="2341180" cy="638504"/>
          </a:xfrm>
          <a:prstGeom prst="frame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53023" y="6230679"/>
            <a:ext cx="4540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http://</a:t>
            </a:r>
            <a:r>
              <a:rPr lang="en-US" dirty="0" err="1"/>
              <a:t>precog.stanford.edu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9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Prognostic influence of immune infiltrates</a:t>
            </a:r>
          </a:p>
        </p:txBody>
      </p:sp>
      <p:pic>
        <p:nvPicPr>
          <p:cNvPr id="95234" name="Picture 2" descr="C:\Users\Andrew Gentles\Documents\WORK\PRECOG\PAPER\NatureMedicine\Figures\Alizadeh_SuppFig6.jp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778720"/>
            <a:ext cx="13167360" cy="882572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367272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392" y="30512"/>
            <a:ext cx="6207199" cy="526499"/>
          </a:xfrm>
        </p:spPr>
        <p:txBody>
          <a:bodyPr>
            <a:normAutofit fontScale="90000"/>
          </a:bodyPr>
          <a:lstStyle/>
          <a:p>
            <a:r>
              <a:rPr lang="en-US" dirty="0"/>
              <a:t>Heterogeneity </a:t>
            </a:r>
            <a:r>
              <a:rPr lang="en-US"/>
              <a:t>of tissues (and tumors)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29184" y="228312"/>
            <a:ext cx="8385047" cy="6480181"/>
            <a:chOff x="1143003" y="857252"/>
            <a:chExt cx="6731875" cy="5202567"/>
          </a:xfrm>
        </p:grpSpPr>
        <p:pic>
          <p:nvPicPr>
            <p:cNvPr id="1026" name="Picture 2" descr="op view of mixed fruit Free Photo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8799" y="1558818"/>
              <a:ext cx="2177378" cy="14504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trawberry lassi Free Phot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63209" y="1558818"/>
              <a:ext cx="2175641" cy="14504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attern with watercolor fruits Free Vector"/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8799" y="3765991"/>
              <a:ext cx="2177378" cy="15960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978572" y="5413488"/>
              <a:ext cx="19628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Single-cell RNA-</a:t>
              </a:r>
              <a:r>
                <a:rPr lang="en-US" dirty="0" err="1"/>
                <a:t>seq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450916" y="3036845"/>
              <a:ext cx="16869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Bulk RNA-</a:t>
              </a:r>
              <a:r>
                <a:rPr lang="en-US" dirty="0" err="1"/>
                <a:t>seq</a:t>
              </a:r>
              <a:endParaRPr lang="en-US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863665" y="5547488"/>
              <a:ext cx="3011213" cy="2965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Profiling of sorted populations</a:t>
              </a:r>
            </a:p>
          </p:txBody>
        </p:sp>
        <p:cxnSp>
          <p:nvCxnSpPr>
            <p:cNvPr id="6" name="Straight Arrow Connector 5"/>
            <p:cNvCxnSpPr>
              <a:stCxn id="1026" idx="2"/>
              <a:endCxn id="1030" idx="0"/>
            </p:cNvCxnSpPr>
            <p:nvPr/>
          </p:nvCxnSpPr>
          <p:spPr>
            <a:xfrm>
              <a:off x="2917488" y="3009244"/>
              <a:ext cx="0" cy="756746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1026" idx="3"/>
              <a:endCxn id="1028" idx="1"/>
            </p:cNvCxnSpPr>
            <p:nvPr/>
          </p:nvCxnSpPr>
          <p:spPr>
            <a:xfrm>
              <a:off x="4006178" y="2284030"/>
              <a:ext cx="1157030" cy="0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4006179" y="3009244"/>
              <a:ext cx="1220093" cy="1198180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AutoShape 8" descr="mage result for oranges"/>
            <p:cNvSpPr>
              <a:spLocks noChangeAspect="1" noChangeArrowheads="1"/>
            </p:cNvSpPr>
            <p:nvPr/>
          </p:nvSpPr>
          <p:spPr bwMode="auto">
            <a:xfrm>
              <a:off x="1143003" y="857252"/>
              <a:ext cx="1032641" cy="10326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5289113" y="3754812"/>
              <a:ext cx="2371076" cy="1730182"/>
              <a:chOff x="5528149" y="3863415"/>
              <a:chExt cx="3161435" cy="2306909"/>
            </a:xfrm>
          </p:grpSpPr>
          <p:pic>
            <p:nvPicPr>
              <p:cNvPr id="1046" name="Picture 22" descr="ttps://saltmarshrunning.com/wp-content/uploads/2014/09/bananasf.jpg"/>
              <p:cNvPicPr>
                <a:picLocks noChangeAspect="1" noChangeArrowheads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94847" y="4926332"/>
                <a:ext cx="1802615" cy="12439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6" name="Picture 12" descr="mage result for oranges"/>
              <p:cNvPicPr>
                <a:picLocks noChangeAspect="1" noChangeArrowheads="1"/>
              </p:cNvPicPr>
              <p:nvPr/>
            </p:nvPicPr>
            <p:blipFill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86606" y="3863415"/>
                <a:ext cx="1502978" cy="10629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8" name="Picture 14" descr="mage result for apples"/>
              <p:cNvPicPr>
                <a:picLocks noChangeAspect="1" noChangeArrowheads="1"/>
              </p:cNvPicPr>
              <p:nvPr/>
            </p:nvPicPr>
            <p:blipFill>
              <a:blip r:embed="rId8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28149" y="4029542"/>
                <a:ext cx="1566335" cy="125306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862064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4800" y="1752600"/>
            <a:ext cx="8570912" cy="2971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77925" y="219225"/>
            <a:ext cx="679894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Breast Cancer</a:t>
            </a:r>
            <a:r>
              <a:rPr sz="4000" spc="-65" dirty="0"/>
              <a:t> </a:t>
            </a:r>
            <a:r>
              <a:rPr sz="4000" spc="-5" dirty="0"/>
              <a:t>Development</a:t>
            </a:r>
            <a:endParaRPr sz="4000"/>
          </a:p>
        </p:txBody>
      </p:sp>
      <p:sp>
        <p:nvSpPr>
          <p:cNvPr id="4" name="object 4"/>
          <p:cNvSpPr txBox="1"/>
          <p:nvPr/>
        </p:nvSpPr>
        <p:spPr>
          <a:xfrm>
            <a:off x="6885940" y="4795013"/>
            <a:ext cx="2167890" cy="20180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130"/>
              </a:lnSpc>
              <a:spcBef>
                <a:spcPts val="100"/>
              </a:spcBef>
            </a:pPr>
            <a:r>
              <a:rPr sz="1800" b="1" dirty="0">
                <a:latin typeface="Arial"/>
                <a:cs typeface="Arial"/>
              </a:rPr>
              <a:t>5 </a:t>
            </a:r>
            <a:r>
              <a:rPr sz="1800" b="1" spc="-5" dirty="0">
                <a:latin typeface="Arial"/>
                <a:cs typeface="Arial"/>
              </a:rPr>
              <a:t>year</a:t>
            </a:r>
            <a:r>
              <a:rPr sz="1800" b="1" spc="-30" dirty="0">
                <a:latin typeface="Arial"/>
                <a:cs typeface="Arial"/>
              </a:rPr>
              <a:t> </a:t>
            </a:r>
            <a:r>
              <a:rPr sz="1800" b="1" spc="-5" dirty="0">
                <a:latin typeface="Arial"/>
                <a:cs typeface="Arial"/>
              </a:rPr>
              <a:t>survival: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ts val="2115"/>
              </a:lnSpc>
            </a:pPr>
            <a:r>
              <a:rPr sz="1800" spc="-5" dirty="0">
                <a:latin typeface="Arial"/>
                <a:cs typeface="Arial"/>
              </a:rPr>
              <a:t>Stage 1: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95-100%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ts val="2145"/>
              </a:lnSpc>
            </a:pPr>
            <a:r>
              <a:rPr sz="1800" spc="-5" dirty="0">
                <a:latin typeface="Arial"/>
                <a:cs typeface="Arial"/>
              </a:rPr>
              <a:t>Stage 2:</a:t>
            </a:r>
            <a:r>
              <a:rPr sz="1800" spc="-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86%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spc="-5" dirty="0">
                <a:latin typeface="Arial"/>
                <a:cs typeface="Arial"/>
              </a:rPr>
              <a:t>Stage 3:</a:t>
            </a:r>
            <a:r>
              <a:rPr sz="1800" spc="-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57%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spc="-5" dirty="0">
                <a:latin typeface="Arial"/>
                <a:cs typeface="Arial"/>
              </a:rPr>
              <a:t>Stage 4:</a:t>
            </a:r>
            <a:r>
              <a:rPr sz="1800" spc="-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20%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400">
              <a:latin typeface="Times New Roman"/>
              <a:cs typeface="Times New Roman"/>
            </a:endParaRPr>
          </a:p>
          <a:p>
            <a:pPr marL="1074420">
              <a:lnSpc>
                <a:spcPct val="100000"/>
              </a:lnSpc>
            </a:pPr>
            <a:r>
              <a:rPr sz="1800" i="1" spc="-10" dirty="0">
                <a:latin typeface="Arial"/>
                <a:cs typeface="Arial"/>
              </a:rPr>
              <a:t>B</a:t>
            </a:r>
            <a:r>
              <a:rPr sz="1800" i="1" spc="-5" dirty="0">
                <a:latin typeface="Arial"/>
                <a:cs typeface="Arial"/>
              </a:rPr>
              <a:t>U</a:t>
            </a:r>
            <a:r>
              <a:rPr sz="1800" i="1" dirty="0">
                <a:latin typeface="Arial"/>
                <a:cs typeface="Arial"/>
              </a:rPr>
              <a:t>M</a:t>
            </a:r>
            <a:r>
              <a:rPr sz="1800" i="1" spc="-5" dirty="0">
                <a:latin typeface="Arial"/>
                <a:cs typeface="Arial"/>
              </a:rPr>
              <a:t>C.o</a:t>
            </a:r>
            <a:r>
              <a:rPr sz="1800" i="1" dirty="0">
                <a:latin typeface="Arial"/>
                <a:cs typeface="Arial"/>
              </a:rPr>
              <a:t>r</a:t>
            </a:r>
            <a:r>
              <a:rPr sz="1800" i="1" spc="95" dirty="0">
                <a:latin typeface="Arial"/>
                <a:cs typeface="Arial"/>
              </a:rPr>
              <a:t>g</a:t>
            </a:r>
            <a:endParaRPr sz="1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1972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1E6C27-BF67-5C4C-AA84-6A26A2351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A95EDA-BC2D-9A4C-8DF5-BDAC434D8A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you tell what’s in a smoothie by taste?</a:t>
            </a:r>
          </a:p>
          <a:p>
            <a:endParaRPr lang="en-US" dirty="0"/>
          </a:p>
          <a:p>
            <a:r>
              <a:rPr lang="en-US" dirty="0"/>
              <a:t>How many different </a:t>
            </a:r>
            <a:r>
              <a:rPr lang="en-US" dirty="0" err="1"/>
              <a:t>flavours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How small a proportion of the mix?</a:t>
            </a:r>
          </a:p>
          <a:p>
            <a:endParaRPr lang="en-US" dirty="0"/>
          </a:p>
          <a:p>
            <a:r>
              <a:rPr lang="en-US" dirty="0"/>
              <a:t>Is it easier to detect presence or absence ?</a:t>
            </a:r>
          </a:p>
        </p:txBody>
      </p:sp>
    </p:spTree>
    <p:extLst>
      <p:ext uri="{BB962C8B-B14F-4D97-AF65-F5344CB8AC3E}">
        <p14:creationId xmlns:p14="http://schemas.microsoft.com/office/powerpoint/2010/main" val="8448940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894635"/>
            <a:ext cx="914400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Arial" charset="0"/>
                <a:ea typeface="MS PGothic" charset="0"/>
                <a:cs typeface="Arial" charset="0"/>
              </a:rPr>
              <a:t>Averaging across cell types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4" y="2343152"/>
            <a:ext cx="5738263" cy="2781301"/>
          </a:xfrm>
          <a:prstGeom prst="rect">
            <a:avLst/>
          </a:prstGeom>
        </p:spPr>
      </p:pic>
      <p:sp>
        <p:nvSpPr>
          <p:cNvPr id="9" name="TextBox 24"/>
          <p:cNvSpPr txBox="1">
            <a:spLocks noChangeArrowheads="1"/>
          </p:cNvSpPr>
          <p:nvPr/>
        </p:nvSpPr>
        <p:spPr bwMode="auto">
          <a:xfrm>
            <a:off x="0" y="5684555"/>
            <a:ext cx="35562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9pPr>
          </a:lstStyle>
          <a:p>
            <a:r>
              <a:rPr lang="en-US" sz="1200" i="1" dirty="0" err="1">
                <a:solidFill>
                  <a:schemeClr val="tx1"/>
                </a:solidFill>
                <a:latin typeface="Arial"/>
                <a:cs typeface="Arial"/>
              </a:rPr>
              <a:t>Trapnell</a:t>
            </a:r>
            <a:r>
              <a:rPr lang="en-US" sz="1200" i="1" dirty="0">
                <a:solidFill>
                  <a:schemeClr val="tx1"/>
                </a:solidFill>
                <a:latin typeface="Arial"/>
                <a:cs typeface="Arial"/>
              </a:rPr>
              <a:t> et al. 2015 Genome Res. 25: 1491-1498</a:t>
            </a:r>
          </a:p>
        </p:txBody>
      </p:sp>
    </p:spTree>
    <p:extLst>
      <p:ext uri="{BB962C8B-B14F-4D97-AF65-F5344CB8AC3E}">
        <p14:creationId xmlns:p14="http://schemas.microsoft.com/office/powerpoint/2010/main" val="3906790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45684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Why single cell?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135" y="2057401"/>
            <a:ext cx="6204997" cy="3263900"/>
          </a:xfrm>
          <a:prstGeom prst="rect">
            <a:avLst/>
          </a:prstGeom>
        </p:spPr>
      </p:pic>
      <p:sp>
        <p:nvSpPr>
          <p:cNvPr id="6" name="TextBox 24"/>
          <p:cNvSpPr txBox="1">
            <a:spLocks noChangeArrowheads="1"/>
          </p:cNvSpPr>
          <p:nvPr/>
        </p:nvSpPr>
        <p:spPr bwMode="auto">
          <a:xfrm>
            <a:off x="0" y="5684555"/>
            <a:ext cx="35562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chemeClr val="bg1"/>
                </a:solidFill>
                <a:latin typeface="Times New Roman" charset="0"/>
                <a:ea typeface="MS PGothic" charset="0"/>
                <a:cs typeface="MS PGothic" charset="0"/>
              </a:defRPr>
            </a:lvl9pPr>
          </a:lstStyle>
          <a:p>
            <a:r>
              <a:rPr lang="en-US" sz="1200" i="1" dirty="0" err="1">
                <a:solidFill>
                  <a:schemeClr val="tx1"/>
                </a:solidFill>
                <a:latin typeface="Arial"/>
                <a:cs typeface="Arial"/>
              </a:rPr>
              <a:t>Trapnell</a:t>
            </a:r>
            <a:r>
              <a:rPr lang="en-US" sz="1200" i="1" dirty="0">
                <a:solidFill>
                  <a:schemeClr val="tx1"/>
                </a:solidFill>
                <a:latin typeface="Arial"/>
                <a:cs typeface="Arial"/>
              </a:rPr>
              <a:t> et al. 2015 Genome Res. 25: 1491-1498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51929" y="5590615"/>
            <a:ext cx="292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Simpson’s paradox</a:t>
            </a:r>
          </a:p>
        </p:txBody>
      </p:sp>
    </p:spTree>
    <p:extLst>
      <p:ext uri="{BB962C8B-B14F-4D97-AF65-F5344CB8AC3E}">
        <p14:creationId xmlns:p14="http://schemas.microsoft.com/office/powerpoint/2010/main" val="32480216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3229"/>
            <a:ext cx="8229600" cy="526886"/>
          </a:xfrm>
        </p:spPr>
        <p:txBody>
          <a:bodyPr>
            <a:normAutofit fontScale="90000"/>
          </a:bodyPr>
          <a:lstStyle/>
          <a:p>
            <a:r>
              <a:rPr lang="en-US" dirty="0"/>
              <a:t>Single cell RNA-</a:t>
            </a:r>
            <a:r>
              <a:rPr lang="en-US" dirty="0" err="1"/>
              <a:t>seq</a:t>
            </a:r>
            <a:r>
              <a:rPr lang="en-US" dirty="0"/>
              <a:t> approaches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356" y="2043953"/>
            <a:ext cx="8003288" cy="331806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Box 4"/>
          <p:cNvSpPr txBox="1"/>
          <p:nvPr/>
        </p:nvSpPr>
        <p:spPr>
          <a:xfrm>
            <a:off x="4753536" y="5543550"/>
            <a:ext cx="3758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Papalexi</a:t>
            </a:r>
            <a:r>
              <a:rPr lang="en-US" dirty="0"/>
              <a:t> &amp; </a:t>
            </a:r>
            <a:r>
              <a:rPr lang="en-US" dirty="0" err="1"/>
              <a:t>Satuja</a:t>
            </a:r>
            <a:r>
              <a:rPr lang="en-US" dirty="0"/>
              <a:t> Nat Rev </a:t>
            </a:r>
            <a:r>
              <a:rPr lang="en-US" dirty="0" err="1"/>
              <a:t>Imm</a:t>
            </a:r>
            <a:r>
              <a:rPr lang="en-US" dirty="0"/>
              <a:t> 2018</a:t>
            </a:r>
          </a:p>
        </p:txBody>
      </p:sp>
    </p:spTree>
    <p:extLst>
      <p:ext uri="{BB962C8B-B14F-4D97-AF65-F5344CB8AC3E}">
        <p14:creationId xmlns:p14="http://schemas.microsoft.com/office/powerpoint/2010/main" val="23375819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Mass cytometry </a:t>
            </a:r>
            <a:r>
              <a:rPr lang="mr-IN" dirty="0"/>
              <a:t>–</a:t>
            </a:r>
            <a:r>
              <a:rPr lang="en-US" dirty="0"/>
              <a:t> single cell proteomics</a:t>
            </a:r>
          </a:p>
        </p:txBody>
      </p:sp>
      <p:pic>
        <p:nvPicPr>
          <p:cNvPr id="217090" name="Picture 2" descr="ost antibodies, either against surface proteins delineating immune cells or 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4128" y="688139"/>
            <a:ext cx="7315200" cy="603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262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cell RNA-</a:t>
            </a:r>
            <a:r>
              <a:rPr lang="en-US" dirty="0" err="1"/>
              <a:t>seq</a:t>
            </a:r>
            <a:r>
              <a:rPr lang="en-US" dirty="0"/>
              <a:t> vs </a:t>
            </a:r>
            <a:r>
              <a:rPr lang="en-US" dirty="0" err="1"/>
              <a:t>CyTOF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Advantages and disadvantages to both</a:t>
            </a:r>
          </a:p>
          <a:p>
            <a:endParaRPr lang="en-US" dirty="0"/>
          </a:p>
          <a:p>
            <a:r>
              <a:rPr lang="en-US" dirty="0" err="1"/>
              <a:t>scRNA-seq</a:t>
            </a:r>
            <a:endParaRPr lang="en-US" dirty="0"/>
          </a:p>
          <a:p>
            <a:pPr lvl="1"/>
            <a:r>
              <a:rPr lang="en-US" dirty="0"/>
              <a:t>1000s of genes X 1000s of cells</a:t>
            </a:r>
          </a:p>
          <a:p>
            <a:pPr lvl="1"/>
            <a:r>
              <a:rPr lang="en-US" dirty="0"/>
              <a:t>Very sparse (up to 90% missing)</a:t>
            </a:r>
          </a:p>
          <a:p>
            <a:pPr lvl="1"/>
            <a:endParaRPr lang="en-US" dirty="0"/>
          </a:p>
          <a:p>
            <a:r>
              <a:rPr lang="en-US" dirty="0" err="1"/>
              <a:t>CyTOF</a:t>
            </a:r>
            <a:endParaRPr lang="en-US" dirty="0"/>
          </a:p>
          <a:p>
            <a:pPr lvl="1"/>
            <a:r>
              <a:rPr lang="en-US" dirty="0"/>
              <a:t>~40 proteins X up to millions of cells</a:t>
            </a:r>
          </a:p>
          <a:p>
            <a:pPr lvl="1"/>
            <a:r>
              <a:rPr lang="en-US" dirty="0"/>
              <a:t>“complete” matrix</a:t>
            </a:r>
          </a:p>
          <a:p>
            <a:pPr lvl="1"/>
            <a:r>
              <a:rPr lang="en-US" dirty="0"/>
              <a:t>Potential for spatial info (CODEX)</a:t>
            </a:r>
          </a:p>
        </p:txBody>
      </p:sp>
    </p:spTree>
    <p:extLst>
      <p:ext uri="{BB962C8B-B14F-4D97-AF65-F5344CB8AC3E}">
        <p14:creationId xmlns:p14="http://schemas.microsoft.com/office/powerpoint/2010/main" val="16793635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30BF0-D10A-A84A-8636-FA727AC71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B9344-07C4-984F-808C-4C0D45142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would you choose RNA-</a:t>
            </a:r>
            <a:r>
              <a:rPr lang="en-US" dirty="0" err="1"/>
              <a:t>seq</a:t>
            </a:r>
            <a:r>
              <a:rPr lang="en-US" dirty="0"/>
              <a:t> vs </a:t>
            </a:r>
            <a:r>
              <a:rPr lang="en-US" dirty="0" err="1"/>
              <a:t>CyTOF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(or among different platforms)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Hint: breadth vs depth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Which of these might be useful in the projects you are involved with </a:t>
            </a:r>
            <a:r>
              <a:rPr lang="en-US"/>
              <a:t>this summer?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6023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Tissues form hierarchies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33" y="671575"/>
            <a:ext cx="8720671" cy="5454905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8" name="TextBox 7"/>
          <p:cNvSpPr txBox="1"/>
          <p:nvPr/>
        </p:nvSpPr>
        <p:spPr>
          <a:xfrm>
            <a:off x="4782312" y="6355080"/>
            <a:ext cx="373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Hamey</a:t>
            </a:r>
            <a:r>
              <a:rPr lang="en-US" dirty="0"/>
              <a:t> et al PNAS 2017</a:t>
            </a:r>
          </a:p>
        </p:txBody>
      </p:sp>
    </p:spTree>
    <p:extLst>
      <p:ext uri="{BB962C8B-B14F-4D97-AF65-F5344CB8AC3E}">
        <p14:creationId xmlns:p14="http://schemas.microsoft.com/office/powerpoint/2010/main" val="9553979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SPADE analysis</a:t>
            </a:r>
          </a:p>
        </p:txBody>
      </p:sp>
      <p:pic>
        <p:nvPicPr>
          <p:cNvPr id="218114" name="Picture 2" descr="lowchart of SPADE and SPADE analysis of a simulated data set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25880" y="599261"/>
            <a:ext cx="6949440" cy="620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37160" y="5532120"/>
            <a:ext cx="10789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Qiu</a:t>
            </a:r>
            <a:r>
              <a:rPr lang="en-US" dirty="0"/>
              <a:t> et al</a:t>
            </a:r>
          </a:p>
          <a:p>
            <a:r>
              <a:rPr lang="en-US" dirty="0"/>
              <a:t>Nature Methods 2011</a:t>
            </a:r>
          </a:p>
        </p:txBody>
      </p:sp>
    </p:spTree>
    <p:extLst>
      <p:ext uri="{BB962C8B-B14F-4D97-AF65-F5344CB8AC3E}">
        <p14:creationId xmlns:p14="http://schemas.microsoft.com/office/powerpoint/2010/main" val="16438106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SPADE analysis of single-cell blood data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2300"/>
            <a:ext cx="9144000" cy="56109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58968" y="6428232"/>
            <a:ext cx="3557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Bendall et al Science 2011</a:t>
            </a:r>
          </a:p>
        </p:txBody>
      </p:sp>
    </p:spTree>
    <p:extLst>
      <p:ext uri="{BB962C8B-B14F-4D97-AF65-F5344CB8AC3E}">
        <p14:creationId xmlns:p14="http://schemas.microsoft.com/office/powerpoint/2010/main" val="2113204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8C64-79FD-440B-9B3D-84C70EB39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531" y="91814"/>
            <a:ext cx="8008937" cy="55399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Biomarker types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563A9-FDCB-41C9-8F13-8F26B2FDC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838201"/>
            <a:ext cx="8788748" cy="548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29491B-0C25-459D-8E1F-DE07FF01DEEE}"/>
              </a:ext>
            </a:extLst>
          </p:cNvPr>
          <p:cNvSpPr txBox="1"/>
          <p:nvPr/>
        </p:nvSpPr>
        <p:spPr>
          <a:xfrm>
            <a:off x="304800" y="6400800"/>
            <a:ext cx="6781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hlinkClick r:id="rId3"/>
              </a:rPr>
              <a:t>https://bluematterconsulting.com/precision-medicine-part-i-molecular-testing/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387872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Summing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high-throughput technologies generating huge amounts of data</a:t>
            </a:r>
          </a:p>
          <a:p>
            <a:r>
              <a:rPr lang="en-US" dirty="0"/>
              <a:t>Skew towards RNA/DNA, because of sequence complementarity</a:t>
            </a:r>
          </a:p>
          <a:p>
            <a:r>
              <a:rPr lang="en-US" dirty="0"/>
              <a:t>Key aims</a:t>
            </a:r>
          </a:p>
          <a:p>
            <a:pPr lvl="1"/>
            <a:r>
              <a:rPr lang="en-US" dirty="0"/>
              <a:t>Reconstruct networks underlying/driving disease</a:t>
            </a:r>
          </a:p>
          <a:p>
            <a:pPr lvl="1"/>
            <a:r>
              <a:rPr lang="en-US" dirty="0"/>
              <a:t>Identify biomarkers for prognosis, treatment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Computational and statistical methods are key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0457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C5B4E-447B-594B-A44D-45577C45F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PSON cell line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5361E-D558-8F44-812E-34E676389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 expression from various cell lines from various cancer types (breast, colon,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Physical measures on them:</a:t>
            </a:r>
          </a:p>
          <a:p>
            <a:pPr lvl="1"/>
            <a:r>
              <a:rPr lang="en-US" dirty="0"/>
              <a:t>Speed they move</a:t>
            </a:r>
          </a:p>
          <a:p>
            <a:pPr lvl="1"/>
            <a:r>
              <a:rPr lang="en-US" dirty="0"/>
              <a:t>Distance they move in certain time</a:t>
            </a:r>
          </a:p>
          <a:p>
            <a:pPr lvl="1"/>
            <a:r>
              <a:rPr lang="en-US" dirty="0"/>
              <a:t>Measured on various types of surface/medium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19D1E6-B0D8-E441-8CEB-8678E72FC1B0}"/>
              </a:ext>
            </a:extLst>
          </p:cNvPr>
          <p:cNvSpPr txBox="1"/>
          <p:nvPr/>
        </p:nvSpPr>
        <p:spPr>
          <a:xfrm>
            <a:off x="572429" y="6029093"/>
            <a:ext cx="5367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https://</a:t>
            </a:r>
            <a:r>
              <a:rPr lang="en-US" sz="2400" dirty="0" err="1"/>
              <a:t>physics.cancer.gov</a:t>
            </a:r>
            <a:r>
              <a:rPr lang="en-US" sz="2400" dirty="0"/>
              <a:t>/bioresources/</a:t>
            </a:r>
          </a:p>
        </p:txBody>
      </p:sp>
    </p:spTree>
    <p:extLst>
      <p:ext uri="{BB962C8B-B14F-4D97-AF65-F5344CB8AC3E}">
        <p14:creationId xmlns:p14="http://schemas.microsoft.com/office/powerpoint/2010/main" val="10788738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Activity for next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Inspect gene expression matrix and sample info for cell lines</a:t>
            </a:r>
          </a:p>
          <a:p>
            <a:r>
              <a:rPr lang="en-US" dirty="0"/>
              <a:t>Connect the two together based on common identifiers</a:t>
            </a:r>
          </a:p>
          <a:p>
            <a:r>
              <a:rPr lang="en-US" dirty="0"/>
              <a:t>Look at relationship between expression of genes and how fast cells can move</a:t>
            </a:r>
          </a:p>
          <a:p>
            <a:r>
              <a:rPr lang="en-US" dirty="0"/>
              <a:t>Identify genes that might be related to breast cancer metastasis</a:t>
            </a:r>
          </a:p>
        </p:txBody>
      </p:sp>
    </p:spTree>
    <p:extLst>
      <p:ext uri="{BB962C8B-B14F-4D97-AF65-F5344CB8AC3E}">
        <p14:creationId xmlns:p14="http://schemas.microsoft.com/office/powerpoint/2010/main" val="1365671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3DD0F-26B8-8349-8DB2-77DAC2D1E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B7858-AB03-FF48-9F72-0AABCBADC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16DD66-E21D-3344-855B-53C694377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0783"/>
            <a:ext cx="9144000" cy="517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306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F75B0-7AAD-EF49-9386-3FE7676E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5569C-F70C-964C-8BA7-9C35856DF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F3E597-7CAB-1C42-9873-5BE5B65D3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3927"/>
            <a:ext cx="9144000" cy="591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08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selected topics in systems biology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86808"/>
            <a:ext cx="8229600" cy="5339355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Brief review of genomics data types</a:t>
            </a:r>
          </a:p>
          <a:p>
            <a:r>
              <a:rPr lang="en-US" dirty="0"/>
              <a:t>Reconstructing regulatory networks</a:t>
            </a:r>
          </a:p>
          <a:p>
            <a:pPr lvl="1"/>
            <a:r>
              <a:rPr lang="en-US" dirty="0"/>
              <a:t>Transcriptional networks</a:t>
            </a:r>
          </a:p>
          <a:p>
            <a:r>
              <a:rPr lang="en-US" dirty="0"/>
              <a:t>Connecting genomics with outcomes (survival)</a:t>
            </a:r>
          </a:p>
          <a:p>
            <a:r>
              <a:rPr lang="en-US" dirty="0"/>
              <a:t>Dissecting tissues (e.g. tumors) at single cell resolution</a:t>
            </a:r>
          </a:p>
        </p:txBody>
      </p:sp>
    </p:spTree>
    <p:extLst>
      <p:ext uri="{BB962C8B-B14F-4D97-AF65-F5344CB8AC3E}">
        <p14:creationId xmlns:p14="http://schemas.microsoft.com/office/powerpoint/2010/main" val="356395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Cancer systems biology </a:t>
            </a:r>
            <a:r>
              <a:rPr lang="mr-IN" dirty="0"/>
              <a:t>–</a:t>
            </a:r>
            <a:r>
              <a:rPr lang="en-US" dirty="0"/>
              <a:t> one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Cancer systems biology adopts a holistic view of cancer</a:t>
            </a:r>
            <a:r>
              <a:rPr lang="en-US" baseline="30000" dirty="0"/>
              <a:t> </a:t>
            </a:r>
            <a:r>
              <a:rPr lang="en-US" dirty="0"/>
              <a:t>aimed at integrating its many biological scales, including genetics, signaling networks,</a:t>
            </a:r>
            <a:r>
              <a:rPr lang="en-US" baseline="30000" dirty="0"/>
              <a:t> </a:t>
            </a:r>
            <a:r>
              <a:rPr lang="en-US" dirty="0"/>
              <a:t>epigenetics,</a:t>
            </a:r>
            <a:r>
              <a:rPr lang="en-US" baseline="30000" dirty="0"/>
              <a:t> </a:t>
            </a:r>
            <a:r>
              <a:rPr lang="en-US" dirty="0"/>
              <a:t>cellular behavior, histology, (pre)clinical manifestations and epidemiology.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5033" y="5784112"/>
            <a:ext cx="74215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https://</a:t>
            </a:r>
            <a:r>
              <a:rPr lang="en-US" sz="2400" dirty="0" err="1"/>
              <a:t>en.wikipedia.org</a:t>
            </a:r>
            <a:r>
              <a:rPr lang="en-US" sz="2400" dirty="0"/>
              <a:t>/wiki/</a:t>
            </a:r>
            <a:r>
              <a:rPr lang="en-US" sz="2400" dirty="0" err="1"/>
              <a:t>Cancer_systems_biology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58809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Central dogma of molecular biology</a:t>
            </a:r>
          </a:p>
        </p:txBody>
      </p:sp>
      <p:pic>
        <p:nvPicPr>
          <p:cNvPr id="211970" name="Picture 2" descr="ttps://images.rapgenius.com/82b71adf0d8d1d8997ee95debc1fb8b5.1000x437x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737361"/>
            <a:ext cx="9144000" cy="399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9641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73836</TotalTime>
  <Words>1116</Words>
  <Application>Microsoft Macintosh PowerPoint</Application>
  <PresentationFormat>On-screen Show (4:3)</PresentationFormat>
  <Paragraphs>219</Paragraphs>
  <Slides>42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MS PGothic</vt:lpstr>
      <vt:lpstr>Arial</vt:lpstr>
      <vt:lpstr>Calibri</vt:lpstr>
      <vt:lpstr>Mangal</vt:lpstr>
      <vt:lpstr>Times New Roman</vt:lpstr>
      <vt:lpstr>Office Theme</vt:lpstr>
      <vt:lpstr>Working with genomics data</vt:lpstr>
      <vt:lpstr>How do tumors develop?</vt:lpstr>
      <vt:lpstr>Breast Cancer Development</vt:lpstr>
      <vt:lpstr>Biomarker types</vt:lpstr>
      <vt:lpstr>PowerPoint Presentation</vt:lpstr>
      <vt:lpstr>PowerPoint Presentation</vt:lpstr>
      <vt:lpstr>Some selected topics in systems biology</vt:lpstr>
      <vt:lpstr>Cancer systems biology – one definition</vt:lpstr>
      <vt:lpstr>Central dogma of molecular biology</vt:lpstr>
      <vt:lpstr>DNA and RNA complementarity</vt:lpstr>
      <vt:lpstr>PowerPoint Presentation</vt:lpstr>
      <vt:lpstr>We can assess activity of thousands of genes in a sample</vt:lpstr>
      <vt:lpstr>Next generation sequencing</vt:lpstr>
      <vt:lpstr>PowerPoint Presentation</vt:lpstr>
      <vt:lpstr>PowerPoint Presentation</vt:lpstr>
      <vt:lpstr>Sequence data are accumulating rapidly</vt:lpstr>
      <vt:lpstr>Raw data – ballpark sizes</vt:lpstr>
      <vt:lpstr>PowerPoint Presentation</vt:lpstr>
      <vt:lpstr>Endpoint is moderately large scale data</vt:lpstr>
      <vt:lpstr>Network types</vt:lpstr>
      <vt:lpstr>Gene regulatory networks</vt:lpstr>
      <vt:lpstr>PowerPoint Presentation</vt:lpstr>
      <vt:lpstr>Transcriptional regulatory networks</vt:lpstr>
      <vt:lpstr>PowerPoint Presentation</vt:lpstr>
      <vt:lpstr>Associating survival with expression levels</vt:lpstr>
      <vt:lpstr>Gene expression ~ survival</vt:lpstr>
      <vt:lpstr>Clustering of outcome matrix -&gt; biological processes</vt:lpstr>
      <vt:lpstr>Prognostic influence of immune infiltrates</vt:lpstr>
      <vt:lpstr>Heterogeneity of tissues (and tumors)</vt:lpstr>
      <vt:lpstr>PowerPoint Presentation</vt:lpstr>
      <vt:lpstr>PowerPoint Presentation</vt:lpstr>
      <vt:lpstr>Why single cell?</vt:lpstr>
      <vt:lpstr>Single cell RNA-seq approaches</vt:lpstr>
      <vt:lpstr>Mass cytometry – single cell proteomics</vt:lpstr>
      <vt:lpstr>Single cell RNA-seq vs CyTOF</vt:lpstr>
      <vt:lpstr>PowerPoint Presentation</vt:lpstr>
      <vt:lpstr>Tissues form hierarchies</vt:lpstr>
      <vt:lpstr>SPADE analysis</vt:lpstr>
      <vt:lpstr>SPADE analysis of single-cell blood data</vt:lpstr>
      <vt:lpstr>Summing up</vt:lpstr>
      <vt:lpstr>PSON cell line datasets</vt:lpstr>
      <vt:lpstr>Activity for next time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cancer map of associations between gene expression and survival outcomes</dc:title>
  <dc:creator>Andrew Gentles</dc:creator>
  <cp:lastModifiedBy>Andrew Gentles</cp:lastModifiedBy>
  <cp:revision>598</cp:revision>
  <dcterms:created xsi:type="dcterms:W3CDTF">2011-01-06T06:27:53Z</dcterms:created>
  <dcterms:modified xsi:type="dcterms:W3CDTF">2019-06-24T20:54:32Z</dcterms:modified>
</cp:coreProperties>
</file>